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notesMasterIdLst>
    <p:notesMasterId r:id="rId15"/>
  </p:notesMasterIdLst>
  <p:handoutMasterIdLst>
    <p:handoutMasterId r:id="rId16"/>
  </p:handoutMasterIdLst>
  <p:sldIdLst>
    <p:sldId id="375" r:id="rId2"/>
    <p:sldId id="586" r:id="rId3"/>
    <p:sldId id="587" r:id="rId4"/>
    <p:sldId id="588" r:id="rId5"/>
    <p:sldId id="589" r:id="rId6"/>
    <p:sldId id="590" r:id="rId7"/>
    <p:sldId id="591" r:id="rId8"/>
    <p:sldId id="592" r:id="rId9"/>
    <p:sldId id="593" r:id="rId10"/>
    <p:sldId id="594" r:id="rId11"/>
    <p:sldId id="595" r:id="rId12"/>
    <p:sldId id="596" r:id="rId13"/>
    <p:sldId id="38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1AEB20-2B5E-4EB3-B697-9D7DB29CB6C7}" v="14" dt="2023-02-09T12:21:41.9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876" autoAdjust="0"/>
    <p:restoredTop sz="94993" autoAdjust="0"/>
  </p:normalViewPr>
  <p:slideViewPr>
    <p:cSldViewPr snapToGrid="0" snapToObjects="1">
      <p:cViewPr varScale="1">
        <p:scale>
          <a:sx n="107" d="100"/>
          <a:sy n="107" d="100"/>
        </p:scale>
        <p:origin x="546" y="102"/>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BA1AEB20-2B5E-4EB3-B697-9D7DB29CB6C7}"/>
    <pc:docChg chg="undo redo custSel addSld delSld modSld">
      <pc:chgData name="אלכס גורבצ'וב" userId="8459a7c7-b354-45d8-a56f-77640536e27f" providerId="ADAL" clId="{BA1AEB20-2B5E-4EB3-B697-9D7DB29CB6C7}" dt="2023-02-09T12:23:33.831" v="640" actId="20577"/>
      <pc:docMkLst>
        <pc:docMk/>
      </pc:docMkLst>
      <pc:sldChg chg="modSp mod">
        <pc:chgData name="אלכס גורבצ'וב" userId="8459a7c7-b354-45d8-a56f-77640536e27f" providerId="ADAL" clId="{BA1AEB20-2B5E-4EB3-B697-9D7DB29CB6C7}" dt="2023-02-09T11:51:02.010" v="90" actId="113"/>
        <pc:sldMkLst>
          <pc:docMk/>
          <pc:sldMk cId="3242148838" sldId="585"/>
        </pc:sldMkLst>
        <pc:spChg chg="mod">
          <ac:chgData name="אלכס גורבצ'וב" userId="8459a7c7-b354-45d8-a56f-77640536e27f" providerId="ADAL" clId="{BA1AEB20-2B5E-4EB3-B697-9D7DB29CB6C7}" dt="2023-02-09T11:34:47.383" v="10" actId="20577"/>
          <ac:spMkLst>
            <pc:docMk/>
            <pc:sldMk cId="3242148838" sldId="585"/>
            <ac:spMk id="3" creationId="{12B178B4-CDED-454C-BED2-2E2B10ADA703}"/>
          </ac:spMkLst>
        </pc:spChg>
        <pc:spChg chg="mod">
          <ac:chgData name="אלכס גורבצ'וב" userId="8459a7c7-b354-45d8-a56f-77640536e27f" providerId="ADAL" clId="{BA1AEB20-2B5E-4EB3-B697-9D7DB29CB6C7}" dt="2023-02-09T11:51:02.010" v="90" actId="113"/>
          <ac:spMkLst>
            <pc:docMk/>
            <pc:sldMk cId="3242148838" sldId="585"/>
            <ac:spMk id="9" creationId="{0AD16726-3C21-C04F-83A6-F10CC5F0A22E}"/>
          </ac:spMkLst>
        </pc:spChg>
        <pc:picChg chg="mod">
          <ac:chgData name="אלכס גורבצ'וב" userId="8459a7c7-b354-45d8-a56f-77640536e27f" providerId="ADAL" clId="{BA1AEB20-2B5E-4EB3-B697-9D7DB29CB6C7}" dt="2023-02-09T11:36:35.389" v="21" actId="1076"/>
          <ac:picMkLst>
            <pc:docMk/>
            <pc:sldMk cId="3242148838" sldId="585"/>
            <ac:picMk id="5" creationId="{87C14EAA-1D40-7F9B-7C97-7891DFF09062}"/>
          </ac:picMkLst>
        </pc:picChg>
      </pc:sldChg>
      <pc:sldChg chg="del">
        <pc:chgData name="אלכס גורבצ'וב" userId="8459a7c7-b354-45d8-a56f-77640536e27f" providerId="ADAL" clId="{BA1AEB20-2B5E-4EB3-B697-9D7DB29CB6C7}" dt="2023-02-09T11:48:34.874" v="70" actId="47"/>
        <pc:sldMkLst>
          <pc:docMk/>
          <pc:sldMk cId="3109262056" sldId="586"/>
        </pc:sldMkLst>
      </pc:sldChg>
      <pc:sldChg chg="modSp add mod">
        <pc:chgData name="אלכס גורבצ'וב" userId="8459a7c7-b354-45d8-a56f-77640536e27f" providerId="ADAL" clId="{BA1AEB20-2B5E-4EB3-B697-9D7DB29CB6C7}" dt="2023-02-09T11:57:05.843" v="161" actId="404"/>
        <pc:sldMkLst>
          <pc:docMk/>
          <pc:sldMk cId="3461904316" sldId="586"/>
        </pc:sldMkLst>
        <pc:spChg chg="mod">
          <ac:chgData name="אלכס גורבצ'וב" userId="8459a7c7-b354-45d8-a56f-77640536e27f" providerId="ADAL" clId="{BA1AEB20-2B5E-4EB3-B697-9D7DB29CB6C7}" dt="2023-02-09T11:51:36.836" v="93"/>
          <ac:spMkLst>
            <pc:docMk/>
            <pc:sldMk cId="3461904316" sldId="586"/>
            <ac:spMk id="3" creationId="{12B178B4-CDED-454C-BED2-2E2B10ADA703}"/>
          </ac:spMkLst>
        </pc:spChg>
        <pc:spChg chg="mod">
          <ac:chgData name="אלכס גורבצ'וב" userId="8459a7c7-b354-45d8-a56f-77640536e27f" providerId="ADAL" clId="{BA1AEB20-2B5E-4EB3-B697-9D7DB29CB6C7}" dt="2023-02-09T11:57:05.843" v="161" actId="404"/>
          <ac:spMkLst>
            <pc:docMk/>
            <pc:sldMk cId="3461904316" sldId="586"/>
            <ac:spMk id="9" creationId="{0AD16726-3C21-C04F-83A6-F10CC5F0A22E}"/>
          </ac:spMkLst>
        </pc:spChg>
        <pc:picChg chg="mod">
          <ac:chgData name="אלכס גורבצ'וב" userId="8459a7c7-b354-45d8-a56f-77640536e27f" providerId="ADAL" clId="{BA1AEB20-2B5E-4EB3-B697-9D7DB29CB6C7}" dt="2023-02-09T11:55:10.168" v="135" actId="14826"/>
          <ac:picMkLst>
            <pc:docMk/>
            <pc:sldMk cId="3461904316" sldId="586"/>
            <ac:picMk id="5" creationId="{87C14EAA-1D40-7F9B-7C97-7891DFF09062}"/>
          </ac:picMkLst>
        </pc:picChg>
      </pc:sldChg>
      <pc:sldChg chg="addSp delSp modSp add mod">
        <pc:chgData name="אלכס גורבצ'וב" userId="8459a7c7-b354-45d8-a56f-77640536e27f" providerId="ADAL" clId="{BA1AEB20-2B5E-4EB3-B697-9D7DB29CB6C7}" dt="2023-02-09T12:07:40.380" v="440" actId="403"/>
        <pc:sldMkLst>
          <pc:docMk/>
          <pc:sldMk cId="1641661881" sldId="587"/>
        </pc:sldMkLst>
        <pc:spChg chg="add del mod">
          <ac:chgData name="אלכס גורבצ'וב" userId="8459a7c7-b354-45d8-a56f-77640536e27f" providerId="ADAL" clId="{BA1AEB20-2B5E-4EB3-B697-9D7DB29CB6C7}" dt="2023-02-09T11:59:14.117" v="191" actId="478"/>
          <ac:spMkLst>
            <pc:docMk/>
            <pc:sldMk cId="1641661881" sldId="587"/>
            <ac:spMk id="4" creationId="{5556B7C5-C0E1-0BD3-75CF-C8DFF9DC47DF}"/>
          </ac:spMkLst>
        </pc:spChg>
        <pc:spChg chg="mod">
          <ac:chgData name="אלכס גורבצ'וב" userId="8459a7c7-b354-45d8-a56f-77640536e27f" providerId="ADAL" clId="{BA1AEB20-2B5E-4EB3-B697-9D7DB29CB6C7}" dt="2023-02-09T12:07:40.380" v="440" actId="403"/>
          <ac:spMkLst>
            <pc:docMk/>
            <pc:sldMk cId="1641661881" sldId="587"/>
            <ac:spMk id="9" creationId="{0AD16726-3C21-C04F-83A6-F10CC5F0A22E}"/>
          </ac:spMkLst>
        </pc:spChg>
      </pc:sldChg>
      <pc:sldChg chg="del">
        <pc:chgData name="אלכס גורבצ'וב" userId="8459a7c7-b354-45d8-a56f-77640536e27f" providerId="ADAL" clId="{BA1AEB20-2B5E-4EB3-B697-9D7DB29CB6C7}" dt="2023-02-09T11:48:35.810" v="71" actId="47"/>
        <pc:sldMkLst>
          <pc:docMk/>
          <pc:sldMk cId="2414740299" sldId="587"/>
        </pc:sldMkLst>
      </pc:sldChg>
      <pc:sldChg chg="modSp add mod">
        <pc:chgData name="אלכס גורבצ'וב" userId="8459a7c7-b354-45d8-a56f-77640536e27f" providerId="ADAL" clId="{BA1AEB20-2B5E-4EB3-B697-9D7DB29CB6C7}" dt="2023-02-09T12:07:45.162" v="442" actId="403"/>
        <pc:sldMkLst>
          <pc:docMk/>
          <pc:sldMk cId="3949105558" sldId="588"/>
        </pc:sldMkLst>
        <pc:spChg chg="mod">
          <ac:chgData name="אלכס גורבצ'וב" userId="8459a7c7-b354-45d8-a56f-77640536e27f" providerId="ADAL" clId="{BA1AEB20-2B5E-4EB3-B697-9D7DB29CB6C7}" dt="2023-02-09T12:07:45.162" v="442" actId="403"/>
          <ac:spMkLst>
            <pc:docMk/>
            <pc:sldMk cId="3949105558" sldId="588"/>
            <ac:spMk id="9" creationId="{0AD16726-3C21-C04F-83A6-F10CC5F0A22E}"/>
          </ac:spMkLst>
        </pc:spChg>
      </pc:sldChg>
      <pc:sldChg chg="modSp add mod">
        <pc:chgData name="אלכס גורבצ'וב" userId="8459a7c7-b354-45d8-a56f-77640536e27f" providerId="ADAL" clId="{BA1AEB20-2B5E-4EB3-B697-9D7DB29CB6C7}" dt="2023-02-09T12:16:06.413" v="523" actId="20577"/>
        <pc:sldMkLst>
          <pc:docMk/>
          <pc:sldMk cId="1502468741" sldId="589"/>
        </pc:sldMkLst>
        <pc:spChg chg="mod">
          <ac:chgData name="אלכס גורבצ'וב" userId="8459a7c7-b354-45d8-a56f-77640536e27f" providerId="ADAL" clId="{BA1AEB20-2B5E-4EB3-B697-9D7DB29CB6C7}" dt="2023-02-09T12:16:06.413" v="523" actId="20577"/>
          <ac:spMkLst>
            <pc:docMk/>
            <pc:sldMk cId="1502468741" sldId="589"/>
            <ac:spMk id="9" creationId="{0AD16726-3C21-C04F-83A6-F10CC5F0A22E}"/>
          </ac:spMkLst>
        </pc:spChg>
      </pc:sldChg>
      <pc:sldChg chg="modSp add mod">
        <pc:chgData name="אלכס גורבצ'וב" userId="8459a7c7-b354-45d8-a56f-77640536e27f" providerId="ADAL" clId="{BA1AEB20-2B5E-4EB3-B697-9D7DB29CB6C7}" dt="2023-02-09T12:16:50.063" v="538" actId="20577"/>
        <pc:sldMkLst>
          <pc:docMk/>
          <pc:sldMk cId="2915972252" sldId="590"/>
        </pc:sldMkLst>
        <pc:spChg chg="mod">
          <ac:chgData name="אלכס גורבצ'וב" userId="8459a7c7-b354-45d8-a56f-77640536e27f" providerId="ADAL" clId="{BA1AEB20-2B5E-4EB3-B697-9D7DB29CB6C7}" dt="2023-02-09T12:16:50.063" v="538" actId="20577"/>
          <ac:spMkLst>
            <pc:docMk/>
            <pc:sldMk cId="2915972252" sldId="590"/>
            <ac:spMk id="9" creationId="{0AD16726-3C21-C04F-83A6-F10CC5F0A22E}"/>
          </ac:spMkLst>
        </pc:spChg>
      </pc:sldChg>
      <pc:sldChg chg="modSp add mod">
        <pc:chgData name="אלכס גורבצ'וב" userId="8459a7c7-b354-45d8-a56f-77640536e27f" providerId="ADAL" clId="{BA1AEB20-2B5E-4EB3-B697-9D7DB29CB6C7}" dt="2023-02-09T12:19:01.531" v="572" actId="6549"/>
        <pc:sldMkLst>
          <pc:docMk/>
          <pc:sldMk cId="3753122297" sldId="591"/>
        </pc:sldMkLst>
        <pc:spChg chg="mod">
          <ac:chgData name="אלכס גורבצ'וב" userId="8459a7c7-b354-45d8-a56f-77640536e27f" providerId="ADAL" clId="{BA1AEB20-2B5E-4EB3-B697-9D7DB29CB6C7}" dt="2023-02-09T12:19:01.531" v="572" actId="6549"/>
          <ac:spMkLst>
            <pc:docMk/>
            <pc:sldMk cId="3753122297" sldId="591"/>
            <ac:spMk id="9" creationId="{0AD16726-3C21-C04F-83A6-F10CC5F0A22E}"/>
          </ac:spMkLst>
        </pc:spChg>
      </pc:sldChg>
      <pc:sldChg chg="modSp add mod">
        <pc:chgData name="אלכס גורבצ'וב" userId="8459a7c7-b354-45d8-a56f-77640536e27f" providerId="ADAL" clId="{BA1AEB20-2B5E-4EB3-B697-9D7DB29CB6C7}" dt="2023-02-09T12:21:04.280" v="599" actId="20577"/>
        <pc:sldMkLst>
          <pc:docMk/>
          <pc:sldMk cId="3376911150" sldId="592"/>
        </pc:sldMkLst>
        <pc:spChg chg="mod">
          <ac:chgData name="אלכס גורבצ'וב" userId="8459a7c7-b354-45d8-a56f-77640536e27f" providerId="ADAL" clId="{BA1AEB20-2B5E-4EB3-B697-9D7DB29CB6C7}" dt="2023-02-09T12:21:04.280" v="599" actId="20577"/>
          <ac:spMkLst>
            <pc:docMk/>
            <pc:sldMk cId="3376911150" sldId="592"/>
            <ac:spMk id="9" creationId="{0AD16726-3C21-C04F-83A6-F10CC5F0A22E}"/>
          </ac:spMkLst>
        </pc:spChg>
      </pc:sldChg>
      <pc:sldChg chg="modSp add mod">
        <pc:chgData name="אלכס גורבצ'וב" userId="8459a7c7-b354-45d8-a56f-77640536e27f" providerId="ADAL" clId="{BA1AEB20-2B5E-4EB3-B697-9D7DB29CB6C7}" dt="2023-02-09T12:23:33.831" v="640" actId="20577"/>
        <pc:sldMkLst>
          <pc:docMk/>
          <pc:sldMk cId="4206026806" sldId="593"/>
        </pc:sldMkLst>
        <pc:spChg chg="mod">
          <ac:chgData name="אלכס גורבצ'וב" userId="8459a7c7-b354-45d8-a56f-77640536e27f" providerId="ADAL" clId="{BA1AEB20-2B5E-4EB3-B697-9D7DB29CB6C7}" dt="2023-02-09T12:23:33.831" v="640" actId="20577"/>
          <ac:spMkLst>
            <pc:docMk/>
            <pc:sldMk cId="4206026806" sldId="593"/>
            <ac:spMk id="9" creationId="{0AD16726-3C21-C04F-83A6-F10CC5F0A22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2/9/2023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media/hdphoto1.wdp>
</file>

<file path=ppt/media/image1.jpeg>
</file>

<file path=ppt/media/image2.jp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281944-2C2E-4978-87D9-5AA0D00063EF}" type="datetimeFigureOut">
              <a:rPr lang="en-US" smtClean="0"/>
              <a:t>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EF306-B843-49AA-ADBA-5C82FD34A055}" type="slidenum">
              <a:rPr lang="en-US" smtClean="0"/>
              <a:t>‹#›</a:t>
            </a:fld>
            <a:endParaRPr lang="en-US"/>
          </a:p>
        </p:txBody>
      </p:sp>
    </p:spTree>
    <p:extLst>
      <p:ext uri="{BB962C8B-B14F-4D97-AF65-F5344CB8AC3E}">
        <p14:creationId xmlns:p14="http://schemas.microsoft.com/office/powerpoint/2010/main" val="2591837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2/9/2023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2/9/2023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11.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בנושא: קופסא שחורה</a:t>
            </a:r>
          </a:p>
          <a:p>
            <a:pPr algn="r" rtl="1">
              <a:lnSpc>
                <a:spcPct val="150000"/>
              </a:lnSpc>
            </a:pPr>
            <a:r>
              <a:rPr lang="he-IL" sz="1200" b="1" dirty="0"/>
              <a:t>שאלה 5:</a:t>
            </a:r>
          </a:p>
          <a:p>
            <a:pPr algn="r" rtl="1">
              <a:lnSpc>
                <a:spcPct val="150000"/>
              </a:lnSpc>
            </a:pPr>
            <a:r>
              <a:rPr lang="he-IL" sz="1200" dirty="0"/>
              <a:t>תכנית מחשב פשוטה המקבלת קוד של חשבון בנק ותוקפת אותו. ממשק המשתמש מוודא שהקוד התקין הוכנס. התקפות המחושבת היא בהתאם לערכים המוקלדים:</a:t>
            </a:r>
          </a:p>
          <a:p>
            <a:pPr algn="r" rtl="1">
              <a:lnSpc>
                <a:spcPct val="150000"/>
              </a:lnSpc>
            </a:pPr>
            <a:r>
              <a:rPr lang="he-IL" sz="1200" dirty="0"/>
              <a:t>ערכים מתחת ל - 150 ומעל 650 נדחים</a:t>
            </a:r>
          </a:p>
          <a:p>
            <a:pPr algn="r" rtl="1">
              <a:lnSpc>
                <a:spcPct val="150000"/>
              </a:lnSpc>
            </a:pPr>
            <a:r>
              <a:rPr lang="he-IL" sz="1200" dirty="0"/>
              <a:t>ערכים בין 650 - 150 מתקבלים</a:t>
            </a:r>
          </a:p>
          <a:p>
            <a:pPr algn="r" rtl="1">
              <a:lnSpc>
                <a:spcPct val="150000"/>
              </a:lnSpc>
            </a:pPr>
            <a:r>
              <a:rPr lang="he-IL" sz="1200" dirty="0"/>
              <a:t>איזו תשובה מהתשובות הבאות מכילה ערכי קלט המכסים את כל קבוצות השקילות?</a:t>
            </a:r>
          </a:p>
          <a:p>
            <a:pPr marL="228600" indent="-228600" algn="r" rtl="1">
              <a:lnSpc>
                <a:spcPct val="150000"/>
              </a:lnSpc>
              <a:buFont typeface="+mj-lt"/>
              <a:buAutoNum type="arabicPeriod"/>
            </a:pPr>
            <a:r>
              <a:rPr lang="he-IL" sz="1200" dirty="0"/>
              <a:t>1 ,149 ,151</a:t>
            </a:r>
          </a:p>
          <a:p>
            <a:pPr marL="228600" indent="-228600" algn="r" rtl="1">
              <a:lnSpc>
                <a:spcPct val="150000"/>
              </a:lnSpc>
              <a:buFont typeface="+mj-lt"/>
              <a:buAutoNum type="arabicPeriod"/>
            </a:pPr>
            <a:r>
              <a:rPr lang="he-IL" sz="1200" dirty="0"/>
              <a:t>151 ,450 ,651</a:t>
            </a:r>
          </a:p>
          <a:p>
            <a:pPr marL="228600" indent="-228600" algn="r" rtl="1">
              <a:lnSpc>
                <a:spcPct val="150000"/>
              </a:lnSpc>
              <a:buFont typeface="+mj-lt"/>
              <a:buAutoNum type="arabicPeriod"/>
            </a:pPr>
            <a:r>
              <a:rPr lang="he-IL" sz="1200" dirty="0"/>
              <a:t>17 ,210 ,299</a:t>
            </a:r>
          </a:p>
          <a:p>
            <a:pPr marL="228600" indent="-228600" algn="r" rtl="1">
              <a:lnSpc>
                <a:spcPct val="150000"/>
              </a:lnSpc>
              <a:buFont typeface="+mj-lt"/>
              <a:buAutoNum type="arabicPeriod"/>
            </a:pPr>
            <a:r>
              <a:rPr lang="he-IL" sz="1200" dirty="0"/>
              <a:t>4 ,549 ,551</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8695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בנושא: ניתוח ועיצוב</a:t>
            </a:r>
          </a:p>
          <a:p>
            <a:pPr algn="r" rtl="1">
              <a:lnSpc>
                <a:spcPct val="150000"/>
              </a:lnSpc>
            </a:pPr>
            <a:r>
              <a:rPr lang="he-IL" sz="1200" b="1" dirty="0"/>
              <a:t>קובץ אפיון: מערכת כספומט</a:t>
            </a:r>
          </a:p>
          <a:p>
            <a:pPr algn="r" rtl="1">
              <a:lnSpc>
                <a:spcPct val="150000"/>
              </a:lnSpc>
            </a:pPr>
            <a:r>
              <a:rPr lang="he-IL" sz="1200" b="1" dirty="0"/>
              <a:t>בחלק זה נתון אפיון, עבורו יש לבצע:</a:t>
            </a:r>
          </a:p>
          <a:p>
            <a:pPr marL="171450" indent="-171450" algn="r" rtl="1">
              <a:lnSpc>
                <a:spcPct val="150000"/>
              </a:lnSpc>
              <a:buFont typeface="Wingdings" panose="05000000000000000000" pitchFamily="2" charset="2"/>
              <a:buChar char="v"/>
            </a:pPr>
            <a:r>
              <a:rPr lang="he-IL" sz="1200" dirty="0"/>
              <a:t>מיפוי האפיון והגדרת דרישות המערכת.</a:t>
            </a:r>
          </a:p>
          <a:p>
            <a:pPr marL="171450" indent="-171450" algn="r" rtl="1">
              <a:lnSpc>
                <a:spcPct val="150000"/>
              </a:lnSpc>
              <a:buFont typeface="Wingdings" panose="05000000000000000000" pitchFamily="2" charset="2"/>
              <a:buChar char="v"/>
            </a:pPr>
            <a:r>
              <a:rPr lang="he-IL" sz="1200" dirty="0"/>
              <a:t>פירוק לעץ בדיקות ותכנון הבדיקות</a:t>
            </a:r>
          </a:p>
          <a:p>
            <a:pPr marL="628650" lvl="1" indent="-171450" algn="r" rtl="1">
              <a:lnSpc>
                <a:spcPct val="150000"/>
              </a:lnSpc>
              <a:buFont typeface="Wingdings" panose="05000000000000000000" pitchFamily="2" charset="2"/>
              <a:buChar char="v"/>
            </a:pPr>
            <a:r>
              <a:rPr lang="he-IL" sz="1200" dirty="0"/>
              <a:t>תנו דגש על כיסוי, סיכונים ולוחות זמנים</a:t>
            </a:r>
          </a:p>
          <a:p>
            <a:pPr marL="628650" lvl="1" indent="-171450" algn="r" rtl="1">
              <a:lnSpc>
                <a:spcPct val="150000"/>
              </a:lnSpc>
              <a:buFont typeface="Wingdings" panose="05000000000000000000" pitchFamily="2" charset="2"/>
              <a:buChar char="v"/>
            </a:pPr>
            <a:r>
              <a:rPr lang="he-IL" sz="1200" dirty="0"/>
              <a:t>הדרישות תיכתבנה על בסיס המידע הכתוב במסמך האפיון</a:t>
            </a:r>
          </a:p>
          <a:p>
            <a:pPr marL="628650" lvl="1" indent="-171450" algn="r" rtl="1">
              <a:lnSpc>
                <a:spcPct val="150000"/>
              </a:lnSpc>
              <a:buFont typeface="Wingdings" panose="05000000000000000000" pitchFamily="2" charset="2"/>
              <a:buChar char="v"/>
            </a:pPr>
            <a:r>
              <a:rPr lang="he-IL" sz="1200" dirty="0"/>
              <a:t>הקפידו לתת לכל דרישה דירוג לפי חשיבותה (תיעדוף)</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53566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בנושא: ניתוח ועיצוב</a:t>
            </a:r>
          </a:p>
          <a:p>
            <a:pPr marL="171450" indent="-171450" algn="r" rtl="1">
              <a:lnSpc>
                <a:spcPct val="150000"/>
              </a:lnSpc>
              <a:buFont typeface="Wingdings" panose="05000000000000000000" pitchFamily="2" charset="2"/>
              <a:buChar char="v"/>
            </a:pPr>
            <a:r>
              <a:rPr lang="he-IL" sz="1200" dirty="0"/>
              <a:t>יצירת מקרי הבדיקה</a:t>
            </a:r>
          </a:p>
          <a:p>
            <a:pPr marL="628650" lvl="1" indent="-171450" algn="r" rtl="1">
              <a:lnSpc>
                <a:spcPct val="150000"/>
              </a:lnSpc>
              <a:buFont typeface="Wingdings" panose="05000000000000000000" pitchFamily="2" charset="2"/>
              <a:buChar char="v"/>
            </a:pPr>
            <a:r>
              <a:rPr lang="he-IL" sz="1200" dirty="0"/>
              <a:t>עליכם לתכנן בדיקות שיקושרו לדרישות אותן הגדרתם</a:t>
            </a:r>
          </a:p>
          <a:p>
            <a:pPr marL="628650" lvl="1" indent="-171450" algn="r" rtl="1">
              <a:lnSpc>
                <a:spcPct val="150000"/>
              </a:lnSpc>
              <a:buFont typeface="Wingdings" panose="05000000000000000000" pitchFamily="2" charset="2"/>
              <a:buChar char="v"/>
            </a:pPr>
            <a:r>
              <a:rPr lang="he-IL" sz="1200" dirty="0"/>
              <a:t>במהלך כתיבת התסריטים הקפידו לבצע שימוש ב:</a:t>
            </a:r>
          </a:p>
          <a:p>
            <a:pPr marL="1085850" lvl="2" indent="-171450" algn="r" rtl="1">
              <a:lnSpc>
                <a:spcPct val="150000"/>
              </a:lnSpc>
              <a:buFont typeface="Wingdings" panose="05000000000000000000" pitchFamily="2" charset="2"/>
              <a:buChar char="v"/>
            </a:pPr>
            <a:r>
              <a:rPr lang="he-IL" sz="1200" dirty="0"/>
              <a:t>פרמטרים במקומות הנכונים (על בסיס טבלת שקילות) </a:t>
            </a:r>
          </a:p>
          <a:p>
            <a:pPr marL="1085850" lvl="2" indent="-171450" algn="r" rtl="1">
              <a:lnSpc>
                <a:spcPct val="150000"/>
              </a:lnSpc>
              <a:buFont typeface="Wingdings" panose="05000000000000000000" pitchFamily="2" charset="2"/>
              <a:buChar char="v"/>
            </a:pPr>
            <a:r>
              <a:rPr lang="he-IL" sz="1200" dirty="0"/>
              <a:t>קישורים לדרישות</a:t>
            </a:r>
          </a:p>
          <a:p>
            <a:pPr marL="628650" lvl="1" indent="-171450" algn="r" rtl="1">
              <a:lnSpc>
                <a:spcPct val="150000"/>
              </a:lnSpc>
              <a:buFont typeface="Wingdings" panose="05000000000000000000" pitchFamily="2" charset="2"/>
              <a:buChar char="v"/>
            </a:pPr>
            <a:r>
              <a:rPr lang="he-IL" sz="1200" dirty="0"/>
              <a:t>כמות תרחישי הבדיקה ואופן בנייתם יעשו בצורה חופשית בתוך הצוות בלבד</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6439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en-US" sz="1800" b="1" dirty="0">
                <a:solidFill>
                  <a:srgbClr val="92D050"/>
                </a:solidFill>
                <a:latin typeface="Arial" panose="020B0604020202020204" pitchFamily="34" charset="0"/>
                <a:cs typeface="Arial" panose="020B0604020202020204" pitchFamily="34" charset="0"/>
              </a:rPr>
              <a:t>ISTQB</a:t>
            </a:r>
            <a:endParaRPr lang="en-US" sz="2300" b="1" dirty="0">
              <a:solidFill>
                <a:srgbClr val="92D050"/>
              </a:solidFill>
              <a:latin typeface="Arial" panose="020B0604020202020204" pitchFamily="34" charset="0"/>
              <a:cs typeface="Arial" panose="020B0604020202020204" pitchFamily="34" charset="0"/>
            </a:endParaRPr>
          </a:p>
          <a:p>
            <a:pPr algn="r" rtl="1">
              <a:lnSpc>
                <a:spcPct val="150000"/>
              </a:lnSpc>
            </a:pPr>
            <a:r>
              <a:rPr lang="en-US" sz="1800" b="1" dirty="0"/>
              <a:t>ISTQB</a:t>
            </a:r>
            <a:r>
              <a:rPr lang="he-IL" sz="1800" dirty="0"/>
              <a:t> - הסמכה בינלאומית בבדיקות תוכנה. ראשי התיבות הן קיצור של </a:t>
            </a:r>
            <a:r>
              <a:rPr lang="en-US" sz="1800" dirty="0"/>
              <a:t>International Software Testing Qualifications Board</a:t>
            </a:r>
            <a:r>
              <a:rPr lang="he-IL" sz="1800" dirty="0"/>
              <a:t>.</a:t>
            </a:r>
            <a:endParaRPr lang="en-US" sz="1800" dirty="0"/>
          </a:p>
          <a:p>
            <a:pPr algn="r" rtl="1">
              <a:lnSpc>
                <a:spcPct val="150000"/>
              </a:lnSpc>
            </a:pPr>
            <a:r>
              <a:rPr lang="he-IL" sz="1800" dirty="0"/>
              <a:t>קיימים שלושה סוגים של בחינות בשלוש רמות שונות - בסיסית, מתקדמת ומומחה. הבחינה הבסיסית מבוססת על 40 שאלות אמריקאיות שיש לפתור תוך שעה והיא מבוססת על שלוש רמות ידע - 50% שאלות בודקות זיכרון וזיהוי, 30% מהשאלות בודקות הבנה ונימוק ו-20% מתייחסות להקשר ספציפי. ניתן להיבחן בבחינה בשפה העברית ומי שבוחרים להיבחן באנגלית זוכים לתוספת זמן של רבע שעה.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1904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7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300" b="1" dirty="0">
                <a:solidFill>
                  <a:srgbClr val="92D050"/>
                </a:solidFill>
                <a:latin typeface="Arial" panose="020B0604020202020204" pitchFamily="34" charset="0"/>
                <a:cs typeface="Arial" panose="020B0604020202020204" pitchFamily="34" charset="0"/>
              </a:rPr>
              <a:t>תרגילים בנושא: ניהול תקלות</a:t>
            </a:r>
            <a:endParaRPr lang="en-US" sz="23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t>תיעוד התקלה שנמסר מאיש צוות הבדיקות הינו כדלקמן:</a:t>
            </a:r>
          </a:p>
          <a:p>
            <a:pPr algn="r" rtl="1">
              <a:lnSpc>
                <a:spcPct val="150000"/>
              </a:lnSpc>
            </a:pPr>
            <a:r>
              <a:rPr lang="he-IL" sz="1800" u="sng" dirty="0"/>
              <a:t>תאריך פתיחת התקלה</a:t>
            </a:r>
            <a:r>
              <a:rPr lang="he-IL" sz="1800" dirty="0"/>
              <a:t>: 15/08/2022               </a:t>
            </a:r>
            <a:r>
              <a:rPr lang="he-IL" sz="1800" u="sng" dirty="0"/>
              <a:t>חברה</a:t>
            </a:r>
            <a:r>
              <a:rPr lang="he-IL" sz="1800" dirty="0"/>
              <a:t>: מקרופו</a:t>
            </a:r>
          </a:p>
          <a:p>
            <a:pPr algn="r" rtl="1">
              <a:lnSpc>
                <a:spcPct val="150000"/>
              </a:lnSpc>
            </a:pPr>
            <a:r>
              <a:rPr lang="he-IL" sz="1800" u="sng" dirty="0"/>
              <a:t>פותח התקלה</a:t>
            </a:r>
            <a:r>
              <a:rPr lang="he-IL" sz="1800" dirty="0"/>
              <a:t>: יוסף                                       </a:t>
            </a:r>
            <a:r>
              <a:rPr lang="he-IL" sz="1800" u="sng" dirty="0"/>
              <a:t>מספר התקלה</a:t>
            </a:r>
            <a:r>
              <a:rPr lang="he-IL" sz="1800" dirty="0"/>
              <a:t>: 1132</a:t>
            </a:r>
          </a:p>
          <a:p>
            <a:pPr algn="r" rtl="1">
              <a:lnSpc>
                <a:spcPct val="150000"/>
              </a:lnSpc>
            </a:pPr>
            <a:r>
              <a:rPr lang="he-IL" sz="1800" u="sng" dirty="0"/>
              <a:t>פרויקט</a:t>
            </a:r>
            <a:r>
              <a:rPr lang="he-IL" sz="1800" dirty="0"/>
              <a:t>: טיטאניק                                          </a:t>
            </a:r>
            <a:r>
              <a:rPr lang="he-IL" sz="1800" u="sng" dirty="0"/>
              <a:t>שלב הבדיקות</a:t>
            </a:r>
            <a:r>
              <a:rPr lang="he-IL" sz="1800" dirty="0"/>
              <a:t>: מערכת</a:t>
            </a:r>
          </a:p>
          <a:p>
            <a:pPr algn="r" rtl="1">
              <a:lnSpc>
                <a:spcPct val="150000"/>
              </a:lnSpc>
            </a:pPr>
            <a:r>
              <a:rPr lang="he-IL" sz="1800" u="sng" dirty="0"/>
              <a:t>מערכת ההפעלה</a:t>
            </a:r>
            <a:r>
              <a:rPr lang="he-IL" sz="1800" dirty="0"/>
              <a:t>: לא ידוע                              </a:t>
            </a:r>
            <a:r>
              <a:rPr lang="he-IL" sz="1800" u="sng" dirty="0"/>
              <a:t>גרסת מערכת</a:t>
            </a:r>
            <a:r>
              <a:rPr lang="he-IL" sz="1800" dirty="0"/>
              <a:t>: לא ידוע</a:t>
            </a:r>
          </a:p>
          <a:p>
            <a:pPr algn="r" rtl="1">
              <a:lnSpc>
                <a:spcPct val="150000"/>
              </a:lnSpc>
            </a:pPr>
            <a:r>
              <a:rPr lang="he-IL" sz="1800" u="sng" dirty="0"/>
              <a:t>חמרה</a:t>
            </a:r>
            <a:r>
              <a:rPr lang="he-IL" sz="1800" dirty="0"/>
              <a:t>: נמוכה                                               </a:t>
            </a:r>
            <a:r>
              <a:rPr lang="he-IL" sz="1800" u="sng" dirty="0"/>
              <a:t>עדיפות לתיקון</a:t>
            </a:r>
            <a:r>
              <a:rPr lang="he-IL" sz="1800" dirty="0"/>
              <a:t>: נמוכה</a:t>
            </a:r>
          </a:p>
          <a:p>
            <a:pPr algn="r" rtl="1">
              <a:lnSpc>
                <a:spcPct val="150000"/>
              </a:lnSpc>
            </a:pPr>
            <a:endParaRPr lang="he-IL" sz="1800" dirty="0"/>
          </a:p>
          <a:p>
            <a:pPr algn="r" rtl="1">
              <a:lnSpc>
                <a:spcPct val="150000"/>
              </a:lnSpc>
            </a:pPr>
            <a:r>
              <a:rPr lang="he-IL" sz="1800" u="sng" dirty="0"/>
              <a:t>תיאור התקלה:</a:t>
            </a:r>
          </a:p>
          <a:p>
            <a:pPr algn="r" rtl="1">
              <a:lnSpc>
                <a:spcPct val="150000"/>
              </a:lnSpc>
            </a:pPr>
            <a:r>
              <a:rPr lang="he-IL" sz="1800" dirty="0"/>
              <a:t>במהלך בדיקת ממשק המשתמש במערכת קליטת הלקוחות, המערכת מפסיקה את עבודתה ולא ניתן לאתחל אותה.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1661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6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3200" b="1" dirty="0">
                <a:solidFill>
                  <a:srgbClr val="92D050"/>
                </a:solidFill>
                <a:latin typeface="Arial" panose="020B0604020202020204" pitchFamily="34" charset="0"/>
                <a:cs typeface="Arial" panose="020B0604020202020204" pitchFamily="34" charset="0"/>
              </a:rPr>
              <a:t>תרגילים בנושא: ניהול תקלות</a:t>
            </a:r>
            <a:endParaRPr lang="en-US" sz="32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u="sng" dirty="0"/>
              <a:t>צעדי הבדיקה</a:t>
            </a:r>
            <a:r>
              <a:rPr lang="he-IL" sz="1800" dirty="0"/>
              <a:t>:</a:t>
            </a:r>
          </a:p>
          <a:p>
            <a:pPr marL="342900" indent="-342900" algn="r" rtl="1">
              <a:lnSpc>
                <a:spcPct val="150000"/>
              </a:lnSpc>
              <a:buFont typeface="+mj-lt"/>
              <a:buAutoNum type="arabicPeriod"/>
            </a:pPr>
            <a:r>
              <a:rPr lang="he-IL" sz="1800" dirty="0"/>
              <a:t>פתח את מערכת הלקוחות</a:t>
            </a:r>
          </a:p>
          <a:p>
            <a:pPr marL="342900" indent="-342900" algn="r" rtl="1">
              <a:lnSpc>
                <a:spcPct val="150000"/>
              </a:lnSpc>
              <a:buFont typeface="+mj-lt"/>
              <a:buAutoNum type="arabicPeriod"/>
            </a:pPr>
            <a:r>
              <a:rPr lang="he-IL" sz="1800" dirty="0"/>
              <a:t>הכנס ערכים לכל שדות הקלט</a:t>
            </a:r>
          </a:p>
          <a:p>
            <a:pPr marL="342900" indent="-342900" algn="r" rtl="1">
              <a:lnSpc>
                <a:spcPct val="150000"/>
              </a:lnSpc>
              <a:buFont typeface="+mj-lt"/>
              <a:buAutoNum type="arabicPeriod"/>
            </a:pPr>
            <a:r>
              <a:rPr lang="he-IL" sz="1800" dirty="0"/>
              <a:t>חץ על כפתור האישור</a:t>
            </a:r>
          </a:p>
          <a:p>
            <a:pPr marL="342900" indent="-342900" algn="r" rtl="1">
              <a:lnSpc>
                <a:spcPct val="150000"/>
              </a:lnSpc>
              <a:buFont typeface="+mj-lt"/>
              <a:buAutoNum type="arabicPeriod"/>
            </a:pPr>
            <a:endParaRPr lang="he-IL" sz="1800" dirty="0"/>
          </a:p>
          <a:p>
            <a:pPr algn="r" rtl="1">
              <a:lnSpc>
                <a:spcPct val="150000"/>
              </a:lnSpc>
            </a:pPr>
            <a:r>
              <a:rPr lang="he-IL" sz="1800" u="sng" dirty="0"/>
              <a:t>היקף השפעה</a:t>
            </a:r>
            <a:r>
              <a:rPr lang="he-IL" sz="1800" dirty="0"/>
              <a:t>:</a:t>
            </a:r>
          </a:p>
          <a:p>
            <a:pPr algn="r" rtl="1">
              <a:lnSpc>
                <a:spcPct val="150000"/>
              </a:lnSpc>
            </a:pPr>
            <a:r>
              <a:rPr lang="he-IL" sz="1800" dirty="0"/>
              <a:t>לא ניסיתי לשחזר את הבעיה אז עדיין לא ניתן לקבוע את רמת ההשפעה</a:t>
            </a:r>
          </a:p>
          <a:p>
            <a:pPr algn="r" rtl="1">
              <a:lnSpc>
                <a:spcPct val="150000"/>
              </a:lnSpc>
            </a:pPr>
            <a:endParaRPr lang="he-IL" sz="1800" dirty="0"/>
          </a:p>
          <a:p>
            <a:pPr algn="r" rtl="1">
              <a:lnSpc>
                <a:spcPct val="150000"/>
              </a:lnSpc>
            </a:pPr>
            <a:r>
              <a:rPr lang="he-IL" sz="1800" u="sng" dirty="0"/>
              <a:t>לאחר תחקיר התקלה</a:t>
            </a:r>
            <a:r>
              <a:rPr lang="he-IL" sz="1800" dirty="0"/>
              <a:t>:</a:t>
            </a:r>
          </a:p>
          <a:p>
            <a:pPr marL="342900" indent="-342900" algn="r" rtl="1">
              <a:lnSpc>
                <a:spcPct val="150000"/>
              </a:lnSpc>
              <a:buFont typeface="+mj-lt"/>
              <a:buAutoNum type="arabicPeriod"/>
            </a:pPr>
            <a:r>
              <a:rPr lang="he-IL" sz="1800" dirty="0"/>
              <a:t>מהם הערכים שהוכנסו ותועדו בצורה לא תקינה?</a:t>
            </a:r>
          </a:p>
          <a:p>
            <a:pPr marL="342900" indent="-342900" algn="r" rtl="1">
              <a:lnSpc>
                <a:spcPct val="150000"/>
              </a:lnSpc>
              <a:buFont typeface="+mj-lt"/>
              <a:buAutoNum type="arabicPeriod"/>
            </a:pPr>
            <a:r>
              <a:rPr lang="he-IL" sz="1800" dirty="0"/>
              <a:t>אילו אזורים חסרים באינפורמציה חשובה?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9105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בנושא: קופסא שחורה</a:t>
            </a:r>
          </a:p>
          <a:p>
            <a:pPr algn="r" rtl="1">
              <a:lnSpc>
                <a:spcPct val="150000"/>
              </a:lnSpc>
            </a:pPr>
            <a:r>
              <a:rPr lang="he-IL" sz="1200" b="1" dirty="0"/>
              <a:t>שאלה 1:</a:t>
            </a:r>
          </a:p>
          <a:p>
            <a:pPr algn="r" rtl="1">
              <a:lnSpc>
                <a:spcPct val="150000"/>
              </a:lnSpc>
            </a:pPr>
            <a:r>
              <a:rPr lang="he-IL" sz="1200" dirty="0"/>
              <a:t>שדה הקלט במסך פרטי לקוח שבמערכת תשלומים בביטוח לאומי הוא "גיל הלקוח".</a:t>
            </a:r>
          </a:p>
          <a:p>
            <a:pPr algn="r" rtl="1">
              <a:lnSpc>
                <a:spcPct val="150000"/>
              </a:lnSpc>
            </a:pPr>
            <a:r>
              <a:rPr lang="he-IL" sz="1200" dirty="0"/>
              <a:t>טווח הערכים המוצע הוא 18 ל - 65</a:t>
            </a:r>
          </a:p>
          <a:p>
            <a:pPr algn="r" rtl="1">
              <a:lnSpc>
                <a:spcPct val="150000"/>
              </a:lnSpc>
            </a:pPr>
            <a:r>
              <a:rPr lang="he-IL" sz="1200" dirty="0"/>
              <a:t>מהם ערכי הגבול שתבדוק בשדה זה:</a:t>
            </a:r>
          </a:p>
          <a:p>
            <a:pPr marL="342900" indent="-342900" algn="r" rtl="1">
              <a:lnSpc>
                <a:spcPct val="150000"/>
              </a:lnSpc>
              <a:buFont typeface="+mj-lt"/>
              <a:buAutoNum type="arabicPeriod"/>
            </a:pPr>
            <a:r>
              <a:rPr lang="he-IL" sz="1200" dirty="0"/>
              <a:t>1 ,18 ,65 ,66</a:t>
            </a:r>
          </a:p>
          <a:p>
            <a:pPr marL="342900" indent="-342900" algn="r" rtl="1">
              <a:lnSpc>
                <a:spcPct val="150000"/>
              </a:lnSpc>
              <a:buFont typeface="+mj-lt"/>
              <a:buAutoNum type="arabicPeriod"/>
            </a:pPr>
            <a:r>
              <a:rPr lang="he-IL" sz="1200" dirty="0"/>
              <a:t>18 ,65</a:t>
            </a:r>
          </a:p>
          <a:p>
            <a:pPr marL="342900" indent="-342900" algn="r" rtl="1">
              <a:lnSpc>
                <a:spcPct val="150000"/>
              </a:lnSpc>
              <a:buFont typeface="+mj-lt"/>
              <a:buAutoNum type="arabicPeriod"/>
            </a:pPr>
            <a:r>
              <a:rPr lang="he-IL" sz="1200" dirty="0"/>
              <a:t>17 ,18 ,19 ,63 ,64</a:t>
            </a:r>
          </a:p>
          <a:p>
            <a:pPr marL="342900" indent="-342900" algn="r" rtl="1">
              <a:lnSpc>
                <a:spcPct val="150000"/>
              </a:lnSpc>
              <a:buFont typeface="+mj-lt"/>
              <a:buAutoNum type="arabicPeriod"/>
            </a:pPr>
            <a:r>
              <a:rPr lang="he-IL" sz="1200" dirty="0"/>
              <a:t>17 ,18 ,65 ,66</a:t>
            </a:r>
            <a:endParaRPr lang="he-IL" sz="18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2468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בנושא: קופסא שחורה</a:t>
            </a:r>
          </a:p>
          <a:p>
            <a:pPr algn="r" rtl="1">
              <a:lnSpc>
                <a:spcPct val="150000"/>
              </a:lnSpc>
            </a:pPr>
            <a:r>
              <a:rPr lang="he-IL" sz="1200" b="1" dirty="0"/>
              <a:t>שאלה 2:</a:t>
            </a:r>
          </a:p>
          <a:p>
            <a:pPr algn="r" rtl="1">
              <a:lnSpc>
                <a:spcPct val="150000"/>
              </a:lnSpc>
            </a:pPr>
            <a:r>
              <a:rPr lang="he-IL" sz="1200" dirty="0"/>
              <a:t>מבחן מחשב מקוון מכיל 100 שאלות. ציון המעבר הוא פתרון נכון לשישים שאלות. בנוסף, יקבל הנבחן בונוס על פתרון נכון של 80 שאלות. מהי הקבוצה המכילה ערכים שיבחנו כל אחת מקבוצות השקילות:</a:t>
            </a:r>
          </a:p>
          <a:p>
            <a:pPr marL="342900" indent="-342900" algn="r" rtl="1">
              <a:lnSpc>
                <a:spcPct val="150000"/>
              </a:lnSpc>
              <a:buFont typeface="+mj-lt"/>
              <a:buAutoNum type="arabicPeriod"/>
            </a:pPr>
            <a:r>
              <a:rPr lang="he-IL" sz="1200" dirty="0"/>
              <a:t>1 ,59 ,80 </a:t>
            </a:r>
          </a:p>
          <a:p>
            <a:pPr marL="342900" indent="-342900" algn="r" rtl="1">
              <a:lnSpc>
                <a:spcPct val="150000"/>
              </a:lnSpc>
              <a:buFont typeface="+mj-lt"/>
              <a:buAutoNum type="arabicPeriod"/>
            </a:pPr>
            <a:r>
              <a:rPr lang="he-IL" sz="1200" dirty="0"/>
              <a:t>0 ,99 ,100</a:t>
            </a:r>
            <a:endParaRPr lang="en-US" sz="1200" dirty="0"/>
          </a:p>
          <a:p>
            <a:pPr marL="342900" indent="-342900" algn="r" rtl="1">
              <a:lnSpc>
                <a:spcPct val="150000"/>
              </a:lnSpc>
              <a:buFont typeface="+mj-lt"/>
              <a:buAutoNum type="arabicPeriod"/>
            </a:pPr>
            <a:r>
              <a:rPr lang="he-IL" sz="1200" dirty="0"/>
              <a:t>55 ,65 ,75</a:t>
            </a:r>
            <a:endParaRPr lang="en-US" sz="1200" dirty="0"/>
          </a:p>
          <a:p>
            <a:pPr marL="342900" indent="-342900" algn="r" rtl="1">
              <a:lnSpc>
                <a:spcPct val="150000"/>
              </a:lnSpc>
              <a:buFont typeface="+mj-lt"/>
              <a:buAutoNum type="arabicPeriod"/>
            </a:pPr>
            <a:r>
              <a:rPr lang="he-IL" sz="1200" dirty="0"/>
              <a:t>55 ,65 ,85</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5972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בנושא: קופסא שחורה</a:t>
            </a:r>
          </a:p>
          <a:p>
            <a:pPr algn="r" rtl="1">
              <a:lnSpc>
                <a:spcPct val="150000"/>
              </a:lnSpc>
            </a:pPr>
            <a:r>
              <a:rPr lang="he-IL" sz="1200" b="1" dirty="0"/>
              <a:t>שאלה 3:</a:t>
            </a:r>
          </a:p>
          <a:p>
            <a:pPr algn="r" rtl="1">
              <a:lnSpc>
                <a:spcPct val="150000"/>
              </a:lnSpc>
            </a:pPr>
            <a:r>
              <a:rPr lang="he-IL" sz="1200" dirty="0"/>
              <a:t>חישוב מדרגות המס לעובד בחברה מסוימת מחושב עפ"י הקריטריונים הבאים:</a:t>
            </a:r>
          </a:p>
          <a:p>
            <a:pPr algn="r" rtl="1">
              <a:lnSpc>
                <a:spcPct val="150000"/>
              </a:lnSpc>
            </a:pPr>
            <a:r>
              <a:rPr lang="he-IL" sz="1200" dirty="0"/>
              <a:t>עובד המרוויח עד 5,000 ש"ח לא יחויב במס. על 5,000 ש"ח נוספים יעמוד חיוב המס ב- 5% , על כל 10,000 ש"ח נוספים יחויב העובד ב - 10% מס, על 5,000 ש"ח נוספים יחויב העובד ב - 20% , על כל סכום כל תשלום מעבר לשכר זה יחויב העובד ב – 40% מס.</a:t>
            </a:r>
          </a:p>
          <a:p>
            <a:pPr algn="r" rtl="1">
              <a:lnSpc>
                <a:spcPct val="150000"/>
              </a:lnSpc>
            </a:pPr>
            <a:r>
              <a:rPr lang="he-IL" sz="1200" dirty="0"/>
              <a:t>איזה מהערכים הבאים תקף לתרחיש עבור נקודת גבול?</a:t>
            </a:r>
          </a:p>
          <a:p>
            <a:pPr marL="228600" indent="-228600" algn="r" rtl="1">
              <a:lnSpc>
                <a:spcPct val="150000"/>
              </a:lnSpc>
              <a:buFont typeface="+mj-lt"/>
              <a:buAutoNum type="arabicPeriod"/>
            </a:pPr>
            <a:r>
              <a:rPr lang="he-IL" sz="1200" dirty="0"/>
              <a:t>1,000 ש"ח</a:t>
            </a:r>
          </a:p>
          <a:p>
            <a:pPr marL="228600" indent="-228600" algn="r" rtl="1">
              <a:lnSpc>
                <a:spcPct val="150000"/>
              </a:lnSpc>
              <a:buFont typeface="+mj-lt"/>
              <a:buAutoNum type="arabicPeriod"/>
            </a:pPr>
            <a:r>
              <a:rPr lang="he-IL" sz="1200" dirty="0"/>
              <a:t>7,000 ש"ח</a:t>
            </a:r>
          </a:p>
          <a:p>
            <a:pPr marL="228600" indent="-228600" algn="r" rtl="1">
              <a:lnSpc>
                <a:spcPct val="150000"/>
              </a:lnSpc>
              <a:buFont typeface="+mj-lt"/>
              <a:buAutoNum type="arabicPeriod"/>
            </a:pPr>
            <a:r>
              <a:rPr lang="he-IL" sz="1200" dirty="0"/>
              <a:t>10,500 ש"ח</a:t>
            </a:r>
          </a:p>
          <a:p>
            <a:pPr marL="228600" indent="-228600" algn="r" rtl="1">
              <a:lnSpc>
                <a:spcPct val="150000"/>
              </a:lnSpc>
              <a:buFont typeface="+mj-lt"/>
              <a:buAutoNum type="arabicPeriod"/>
            </a:pPr>
            <a:r>
              <a:rPr lang="he-IL" sz="1200" dirty="0"/>
              <a:t>10,001 ש"ח</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3122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בנושא: קופסא שחורה</a:t>
            </a:r>
          </a:p>
          <a:p>
            <a:pPr algn="r" rtl="1">
              <a:lnSpc>
                <a:spcPct val="150000"/>
              </a:lnSpc>
            </a:pPr>
            <a:r>
              <a:rPr lang="he-IL" sz="1200" b="1" dirty="0"/>
              <a:t>שאלה 4:</a:t>
            </a:r>
          </a:p>
          <a:p>
            <a:pPr algn="r" rtl="1">
              <a:lnSpc>
                <a:spcPct val="150000"/>
              </a:lnSpc>
            </a:pPr>
            <a:r>
              <a:rPr lang="he-IL" sz="1200" dirty="0"/>
              <a:t>חישוב מדרגות המס לעובד בחברה מסוימת מחושב עפ"י הקריטריונים הבאים:</a:t>
            </a:r>
          </a:p>
          <a:p>
            <a:pPr algn="r" rtl="1">
              <a:lnSpc>
                <a:spcPct val="150000"/>
              </a:lnSpc>
            </a:pPr>
            <a:r>
              <a:rPr lang="he-IL" sz="1200" dirty="0"/>
              <a:t>עובד המרוויח עד 5,000 ש"ח לא יחויב במס. על 5,000 ש"ח נוספים יעמוד חיוב המס ב- 5% , על כל 10,000 ש"ח נוספים יחויב העובד ב - 10% מס, על 5,000 ש"ח נוספים יחויב העובד ב - 20% , על כל סכום כל תשלום מעבר לשכר זה יחויב העובד ב – 40% מס.</a:t>
            </a:r>
          </a:p>
          <a:p>
            <a:pPr algn="r" rtl="1">
              <a:lnSpc>
                <a:spcPct val="150000"/>
              </a:lnSpc>
            </a:pPr>
            <a:r>
              <a:rPr lang="he-IL" sz="1200" dirty="0"/>
              <a:t>בהתאם לאפיון לעיל, מי מהקבוצות הבאות מכילה ערכים השייכים לאותה קבוצת שקילות?</a:t>
            </a:r>
          </a:p>
          <a:p>
            <a:pPr marL="228600" indent="-228600" algn="r" rtl="1">
              <a:lnSpc>
                <a:spcPct val="150000"/>
              </a:lnSpc>
              <a:buFont typeface="+mj-lt"/>
              <a:buAutoNum type="arabicPeriod"/>
            </a:pPr>
            <a:r>
              <a:rPr lang="he-IL" sz="1200" dirty="0"/>
              <a:t>5,600 , 7,000 ,22,000</a:t>
            </a:r>
          </a:p>
          <a:p>
            <a:pPr marL="228600" indent="-228600" algn="r" rtl="1">
              <a:lnSpc>
                <a:spcPct val="150000"/>
              </a:lnSpc>
              <a:buFont typeface="+mj-lt"/>
              <a:buAutoNum type="arabicPeriod"/>
            </a:pPr>
            <a:r>
              <a:rPr lang="he-IL" sz="1200" dirty="0"/>
              <a:t>4,800 ,10,001 ,28,000</a:t>
            </a:r>
          </a:p>
          <a:p>
            <a:pPr marL="228600" indent="-228600" algn="r" rtl="1">
              <a:lnSpc>
                <a:spcPct val="150000"/>
              </a:lnSpc>
              <a:buFont typeface="+mj-lt"/>
              <a:buAutoNum type="arabicPeriod"/>
            </a:pPr>
            <a:r>
              <a:rPr lang="he-IL" sz="1200" dirty="0"/>
              <a:t>14,500 , 18,000 ,22,000</a:t>
            </a:r>
          </a:p>
          <a:p>
            <a:pPr marL="228600" indent="-228600" algn="r" rtl="1">
              <a:lnSpc>
                <a:spcPct val="150000"/>
              </a:lnSpc>
              <a:buFont typeface="+mj-lt"/>
              <a:buAutoNum type="arabicPeriod"/>
            </a:pPr>
            <a:r>
              <a:rPr lang="he-IL" sz="1200" dirty="0"/>
              <a:t>11,000 , 15,500 ,18,999</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6911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en-US" dirty="0">
                <a:latin typeface="Abadi" panose="020B0604020202020204" pitchFamily="34" charset="0"/>
                <a:cs typeface="+mn-cs"/>
              </a:rPr>
              <a:t>ISTQB</a:t>
            </a:r>
            <a:endParaRPr lang="he-IL" dirty="0">
              <a:latin typeface="Abadi" panose="020B0604020202020204" pitchFamily="34" charset="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תרגילים בנושא: קופסא שחורה</a:t>
            </a:r>
          </a:p>
          <a:p>
            <a:pPr algn="r" rtl="1">
              <a:lnSpc>
                <a:spcPct val="150000"/>
              </a:lnSpc>
            </a:pPr>
            <a:r>
              <a:rPr lang="he-IL" sz="1200" b="1" dirty="0"/>
              <a:t>שאלה 5:</a:t>
            </a:r>
          </a:p>
          <a:p>
            <a:pPr algn="r" rtl="1">
              <a:lnSpc>
                <a:spcPct val="150000"/>
              </a:lnSpc>
            </a:pPr>
            <a:r>
              <a:rPr lang="he-IL" sz="1200" dirty="0"/>
              <a:t>תכנית מחשב פשוטה המקבלת קוד של חשבון בנק ותוקפת אותו. ממשק המשתמש מוודא שהקוד התקין הוכנס. התקפות המחושבת היא בהתאם לערכים המוקלדים:</a:t>
            </a:r>
          </a:p>
          <a:p>
            <a:pPr algn="r" rtl="1">
              <a:lnSpc>
                <a:spcPct val="150000"/>
              </a:lnSpc>
            </a:pPr>
            <a:r>
              <a:rPr lang="he-IL" sz="1200" dirty="0"/>
              <a:t>ערכים מתחת ל - 150 ומעל 650 נדחים</a:t>
            </a:r>
          </a:p>
          <a:p>
            <a:pPr algn="r" rtl="1">
              <a:lnSpc>
                <a:spcPct val="150000"/>
              </a:lnSpc>
            </a:pPr>
            <a:r>
              <a:rPr lang="he-IL" sz="1200" dirty="0"/>
              <a:t>ערכים בין 650 - 150 מתקבלים</a:t>
            </a:r>
          </a:p>
          <a:p>
            <a:pPr algn="r" rtl="1">
              <a:lnSpc>
                <a:spcPct val="150000"/>
              </a:lnSpc>
            </a:pPr>
            <a:r>
              <a:rPr lang="he-IL" sz="1200" dirty="0"/>
              <a:t>איזו תשובה מהתשובות הבאות מכילה ערכי קלט המכסים את כל קבוצות השקילות?</a:t>
            </a:r>
          </a:p>
          <a:p>
            <a:pPr marL="228600" indent="-228600" algn="r" rtl="1">
              <a:lnSpc>
                <a:spcPct val="150000"/>
              </a:lnSpc>
              <a:buFont typeface="+mj-lt"/>
              <a:buAutoNum type="arabicPeriod"/>
            </a:pPr>
            <a:r>
              <a:rPr lang="he-IL" sz="1200" dirty="0"/>
              <a:t>1 ,149 ,151</a:t>
            </a:r>
          </a:p>
          <a:p>
            <a:pPr marL="228600" indent="-228600" algn="r" rtl="1">
              <a:lnSpc>
                <a:spcPct val="150000"/>
              </a:lnSpc>
              <a:buFont typeface="+mj-lt"/>
              <a:buAutoNum type="arabicPeriod"/>
            </a:pPr>
            <a:r>
              <a:rPr lang="he-IL" sz="1200" dirty="0"/>
              <a:t>151 ,450 ,651</a:t>
            </a:r>
          </a:p>
          <a:p>
            <a:pPr marL="228600" indent="-228600" algn="r" rtl="1">
              <a:lnSpc>
                <a:spcPct val="150000"/>
              </a:lnSpc>
              <a:buFont typeface="+mj-lt"/>
              <a:buAutoNum type="arabicPeriod"/>
            </a:pPr>
            <a:r>
              <a:rPr lang="he-IL" sz="1200" dirty="0"/>
              <a:t>17 ,210 ,299</a:t>
            </a:r>
          </a:p>
          <a:p>
            <a:pPr marL="228600" indent="-228600" algn="r" rtl="1">
              <a:lnSpc>
                <a:spcPct val="150000"/>
              </a:lnSpc>
              <a:buFont typeface="+mj-lt"/>
              <a:buAutoNum type="arabicPeriod"/>
            </a:pPr>
            <a:r>
              <a:rPr lang="he-IL" sz="1200" dirty="0"/>
              <a:t>4 ,549 ,551</a:t>
            </a:r>
            <a:endParaRPr lang="en-US" sz="12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576965" y="2295423"/>
            <a:ext cx="2909121" cy="2669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6026806"/>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6268</TotalTime>
  <Words>832</Words>
  <Application>Microsoft Office PowerPoint</Application>
  <PresentationFormat>Widescreen</PresentationFormat>
  <Paragraphs>108</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Abadi</vt:lpstr>
      <vt:lpstr>Arial</vt:lpstr>
      <vt:lpstr>Calibri</vt:lpstr>
      <vt:lpstr>Calibri Light</vt:lpstr>
      <vt:lpstr>Sagona ExtraLight</vt:lpstr>
      <vt:lpstr>Speak Pro</vt:lpstr>
      <vt:lpstr>Wingdings</vt:lpstr>
      <vt:lpstr>Office Theme</vt:lpstr>
      <vt:lpstr>QA בודק תוכנה</vt:lpstr>
      <vt:lpstr>ISTQB</vt:lpstr>
      <vt:lpstr>ISTQB</vt:lpstr>
      <vt:lpstr>ISTQB</vt:lpstr>
      <vt:lpstr>ISTQB</vt:lpstr>
      <vt:lpstr>ISTQB</vt:lpstr>
      <vt:lpstr>ISTQB</vt:lpstr>
      <vt:lpstr>ISTQB</vt:lpstr>
      <vt:lpstr>ISTQB</vt:lpstr>
      <vt:lpstr>ISTQB</vt:lpstr>
      <vt:lpstr>ISTQB</vt:lpstr>
      <vt:lpstr>ISTQB</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60</cp:revision>
  <dcterms:created xsi:type="dcterms:W3CDTF">2022-03-07T11:44:47Z</dcterms:created>
  <dcterms:modified xsi:type="dcterms:W3CDTF">2023-02-09T14:55:01Z</dcterms:modified>
</cp:coreProperties>
</file>

<file path=docProps/thumbnail.jpeg>
</file>